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66" r:id="rId2"/>
    <p:sldId id="259" r:id="rId3"/>
    <p:sldId id="258" r:id="rId4"/>
    <p:sldId id="261" r:id="rId5"/>
    <p:sldId id="262" r:id="rId6"/>
    <p:sldId id="263" r:id="rId7"/>
    <p:sldId id="260" r:id="rId8"/>
    <p:sldId id="264" r:id="rId9"/>
    <p:sldId id="265"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710"/>
    <a:srgbClr val="A27752"/>
    <a:srgbClr val="006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463"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986C-2613-4855-AEAE-7E7B315A76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214C7-07CC-45EC-8A9A-8E875FFD7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40105D-94E8-4259-BF86-22F872F187B8}"/>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2B12C59B-57AA-4C28-B6F6-7BF41D406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726A9-778B-4FCA-B456-4602078AB1A3}"/>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75743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F7B5-066A-4088-8E34-5FBEA7C12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F240AE-0B64-4292-A5A4-0F24BF20B2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6187F-DE1F-4F36-B38C-A7D7224F82FC}"/>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59850707-FFDC-439F-8419-51585D534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42E17-4B58-4796-BFAA-9B873BF89AE3}"/>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41644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A5F31-2E11-4C96-8AD5-AFBA98008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7D4CE-AEB1-408F-9E5C-6B31253B50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DCF01-7F4F-43BF-A345-8CE9FBC3EAD3}"/>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0431E2FD-DA63-4C76-B0E8-B7FC0AD95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002C9-CB23-4E5C-991E-AB41E07D01F6}"/>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124746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91BD-F4B8-4687-B498-FBCEA244E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9C958-2B1D-4056-884A-B16766E43B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6C3A9-5FE2-4A7D-B352-85180E36E3D0}"/>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2C9769F6-EDE8-4902-B355-94A52B9C8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87359-E65F-40BD-9ED5-7E8D91A95199}"/>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3756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E1B1F-087F-4B47-8F9E-995236DBE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924AD1-DA84-4715-B7A3-FE35E1285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1BCDD0-A75E-4320-BA3D-B6D2D16A55FD}"/>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7495208C-3789-42F6-BA93-2F01D76EE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3F552-A186-442E-9EC9-8D5C65D3F9F2}"/>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67174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6B4C-A95B-4A9F-B008-9CC2B083F6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1553D-9FDD-4270-919D-4C6517268B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0BA63-3374-4C57-AD00-E7989381E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0E117-5405-4A99-875A-AB18338D9583}"/>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6" name="Footer Placeholder 5">
            <a:extLst>
              <a:ext uri="{FF2B5EF4-FFF2-40B4-BE49-F238E27FC236}">
                <a16:creationId xmlns:a16="http://schemas.microsoft.com/office/drawing/2014/main" id="{C20FF19B-3FE7-480F-B63D-AD166F2A6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5E6ADB-F09A-4206-BC9A-E08E8C28AD77}"/>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415958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F007-2DD7-4E96-806D-2494B83E8D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DDF6E-4AEB-4FC2-911C-A0E9A31D9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A44D6C-2875-4398-A6AD-BD338345C9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919E-8554-4587-82E9-FF94935E3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B7DC21-2AA9-4E42-9365-88DFD5E71B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E2BFC4-FC62-489F-8C4F-B7B46480B5A8}"/>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8" name="Footer Placeholder 7">
            <a:extLst>
              <a:ext uri="{FF2B5EF4-FFF2-40B4-BE49-F238E27FC236}">
                <a16:creationId xmlns:a16="http://schemas.microsoft.com/office/drawing/2014/main" id="{61C1A209-373D-4606-8DC5-5AF352E64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53CB41-0323-43EB-9DE2-60585A1CB67F}"/>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210228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3FC3-FA41-4CF8-82B7-9AA9C731D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5EF8F0-12C8-4964-8EAA-D75E88F06DA2}"/>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4" name="Footer Placeholder 3">
            <a:extLst>
              <a:ext uri="{FF2B5EF4-FFF2-40B4-BE49-F238E27FC236}">
                <a16:creationId xmlns:a16="http://schemas.microsoft.com/office/drawing/2014/main" id="{C6EB1810-932E-4FA4-80FD-4A62236765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273F1E-7279-4785-AF28-3EC624346F59}"/>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89762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057174-DF32-4206-9D9D-8E433D7B4DE3}"/>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3" name="Footer Placeholder 2">
            <a:extLst>
              <a:ext uri="{FF2B5EF4-FFF2-40B4-BE49-F238E27FC236}">
                <a16:creationId xmlns:a16="http://schemas.microsoft.com/office/drawing/2014/main" id="{4F073C83-782B-48E1-9519-F14C7FC05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9B28E2-FDB1-4445-B5A8-73B3308CBDBD}"/>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420112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D95D-4EED-42C5-9E65-6933D5C4D3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10615-CBE1-401D-ABD3-0A5C11185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8CDAEF-781F-4981-9F8D-4EB8D40EA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616CC6-4331-490D-978C-91CDF6C6CC15}"/>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6" name="Footer Placeholder 5">
            <a:extLst>
              <a:ext uri="{FF2B5EF4-FFF2-40B4-BE49-F238E27FC236}">
                <a16:creationId xmlns:a16="http://schemas.microsoft.com/office/drawing/2014/main" id="{3A53388B-A367-4AE0-82AE-6901B57C0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2F1BD-5D64-4D47-A908-FA461D4CF7E4}"/>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17173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7A36-0E8F-4B06-AA75-D52947833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D52A-9D1D-4A46-86B1-A9CBAB68D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100629-73A6-4F08-9B79-2ADDB103F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F3AA3B-C180-4D3A-8441-C13D283453B7}"/>
              </a:ext>
            </a:extLst>
          </p:cNvPr>
          <p:cNvSpPr>
            <a:spLocks noGrp="1"/>
          </p:cNvSpPr>
          <p:nvPr>
            <p:ph type="dt" sz="half" idx="10"/>
          </p:nvPr>
        </p:nvSpPr>
        <p:spPr/>
        <p:txBody>
          <a:bodyPr/>
          <a:lstStyle/>
          <a:p>
            <a:fld id="{E6C4536A-13C8-404F-ABCA-0EC1C974BC6F}" type="datetimeFigureOut">
              <a:rPr lang="en-US" smtClean="0"/>
              <a:t>1/28/2022</a:t>
            </a:fld>
            <a:endParaRPr lang="en-US"/>
          </a:p>
        </p:txBody>
      </p:sp>
      <p:sp>
        <p:nvSpPr>
          <p:cNvPr id="6" name="Footer Placeholder 5">
            <a:extLst>
              <a:ext uri="{FF2B5EF4-FFF2-40B4-BE49-F238E27FC236}">
                <a16:creationId xmlns:a16="http://schemas.microsoft.com/office/drawing/2014/main" id="{312FA206-82A8-4FA2-B51D-FC5F4AE9F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5C015-78EB-4C15-BDB6-CECD221FE4C3}"/>
              </a:ext>
            </a:extLst>
          </p:cNvPr>
          <p:cNvSpPr>
            <a:spLocks noGrp="1"/>
          </p:cNvSpPr>
          <p:nvPr>
            <p:ph type="sldNum" sz="quarter" idx="12"/>
          </p:nvPr>
        </p:nvSpPr>
        <p:spPr/>
        <p:txBody>
          <a:bodyPr/>
          <a:lstStyle/>
          <a:p>
            <a:fld id="{30CC5CAF-B28F-4BE9-A8AB-AD938BEBC59A}" type="slidenum">
              <a:rPr lang="en-US" smtClean="0"/>
              <a:t>‹#›</a:t>
            </a:fld>
            <a:endParaRPr lang="en-US"/>
          </a:p>
        </p:txBody>
      </p:sp>
    </p:spTree>
    <p:extLst>
      <p:ext uri="{BB962C8B-B14F-4D97-AF65-F5344CB8AC3E}">
        <p14:creationId xmlns:p14="http://schemas.microsoft.com/office/powerpoint/2010/main" val="324765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7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2A6E9-8E02-41A6-810C-552728026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24B3E2-D5FF-4770-B158-B1D240165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8681C-40C8-4FDF-932A-35469C820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4536A-13C8-404F-ABCA-0EC1C974BC6F}" type="datetimeFigureOut">
              <a:rPr lang="en-US" smtClean="0"/>
              <a:t>1/28/2022</a:t>
            </a:fld>
            <a:endParaRPr lang="en-US"/>
          </a:p>
        </p:txBody>
      </p:sp>
      <p:sp>
        <p:nvSpPr>
          <p:cNvPr id="5" name="Footer Placeholder 4">
            <a:extLst>
              <a:ext uri="{FF2B5EF4-FFF2-40B4-BE49-F238E27FC236}">
                <a16:creationId xmlns:a16="http://schemas.microsoft.com/office/drawing/2014/main" id="{9A221E0A-9F2A-40E1-B912-B38A622295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98BE2-8537-4ACF-9484-F6D40E01D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C5CAF-B28F-4BE9-A8AB-AD938BEBC59A}" type="slidenum">
              <a:rPr lang="en-US" smtClean="0"/>
              <a:t>‹#›</a:t>
            </a:fld>
            <a:endParaRPr lang="en-US"/>
          </a:p>
        </p:txBody>
      </p:sp>
    </p:spTree>
    <p:extLst>
      <p:ext uri="{BB962C8B-B14F-4D97-AF65-F5344CB8AC3E}">
        <p14:creationId xmlns:p14="http://schemas.microsoft.com/office/powerpoint/2010/main" val="1885370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B0B93-208C-4AD8-AFDF-C36694673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76" y="0"/>
            <a:ext cx="10918448" cy="6858000"/>
          </a:xfrm>
          <a:prstGeom prst="rect">
            <a:avLst/>
          </a:prstGeom>
        </p:spPr>
      </p:pic>
    </p:spTree>
    <p:extLst>
      <p:ext uri="{BB962C8B-B14F-4D97-AF65-F5344CB8AC3E}">
        <p14:creationId xmlns:p14="http://schemas.microsoft.com/office/powerpoint/2010/main" val="91506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9B55-FB47-4259-9469-BBA282F259D1}"/>
              </a:ext>
            </a:extLst>
          </p:cNvPr>
          <p:cNvSpPr>
            <a:spLocks noGrp="1"/>
          </p:cNvSpPr>
          <p:nvPr>
            <p:ph type="title"/>
          </p:nvPr>
        </p:nvSpPr>
        <p:spPr>
          <a:xfrm>
            <a:off x="838200" y="365125"/>
            <a:ext cx="10515600" cy="782955"/>
          </a:xfrm>
        </p:spPr>
        <p:txBody>
          <a:bodyPr/>
          <a:lstStyle/>
          <a:p>
            <a:pPr algn="ctr"/>
            <a:r>
              <a:rPr lang="en-US" b="1" dirty="0">
                <a:solidFill>
                  <a:schemeClr val="bg1"/>
                </a:solidFill>
              </a:rPr>
              <a:t>Mental Training Tools</a:t>
            </a:r>
          </a:p>
        </p:txBody>
      </p:sp>
      <p:pic>
        <p:nvPicPr>
          <p:cNvPr id="5" name="Picture 4">
            <a:extLst>
              <a:ext uri="{FF2B5EF4-FFF2-40B4-BE49-F238E27FC236}">
                <a16:creationId xmlns:a16="http://schemas.microsoft.com/office/drawing/2014/main" id="{9D446FC9-4DFB-4C19-B7A8-18887358A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25" y="1148080"/>
            <a:ext cx="4163175" cy="5535864"/>
          </a:xfrm>
          <a:prstGeom prst="rect">
            <a:avLst/>
          </a:prstGeom>
        </p:spPr>
      </p:pic>
      <p:pic>
        <p:nvPicPr>
          <p:cNvPr id="9" name="Picture 8">
            <a:extLst>
              <a:ext uri="{FF2B5EF4-FFF2-40B4-BE49-F238E27FC236}">
                <a16:creationId xmlns:a16="http://schemas.microsoft.com/office/drawing/2014/main" id="{DD4D0D54-764D-4966-966A-C876359FA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182" y="3710632"/>
            <a:ext cx="4607618" cy="3320725"/>
          </a:xfrm>
          <a:prstGeom prst="rect">
            <a:avLst/>
          </a:prstGeom>
        </p:spPr>
      </p:pic>
      <p:pic>
        <p:nvPicPr>
          <p:cNvPr id="7" name="Picture 6">
            <a:extLst>
              <a:ext uri="{FF2B5EF4-FFF2-40B4-BE49-F238E27FC236}">
                <a16:creationId xmlns:a16="http://schemas.microsoft.com/office/drawing/2014/main" id="{5CA12FDE-560C-487A-8D6B-9A6360CD7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2332"/>
            <a:ext cx="5755699" cy="2897523"/>
          </a:xfrm>
          <a:prstGeom prst="rect">
            <a:avLst/>
          </a:prstGeom>
        </p:spPr>
      </p:pic>
      <p:pic>
        <p:nvPicPr>
          <p:cNvPr id="11" name="Picture 10">
            <a:extLst>
              <a:ext uri="{FF2B5EF4-FFF2-40B4-BE49-F238E27FC236}">
                <a16:creationId xmlns:a16="http://schemas.microsoft.com/office/drawing/2014/main" id="{7A8CC99C-1F9C-4209-A39E-ACDD9242F1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74728" y="4817062"/>
            <a:ext cx="998242" cy="1107866"/>
          </a:xfrm>
          <a:prstGeom prst="rect">
            <a:avLst/>
          </a:prstGeom>
        </p:spPr>
      </p:pic>
    </p:spTree>
    <p:extLst>
      <p:ext uri="{BB962C8B-B14F-4D97-AF65-F5344CB8AC3E}">
        <p14:creationId xmlns:p14="http://schemas.microsoft.com/office/powerpoint/2010/main" val="34522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40ED-92DD-48D5-8396-47D889A15580}"/>
              </a:ext>
            </a:extLst>
          </p:cNvPr>
          <p:cNvSpPr>
            <a:spLocks noGrp="1"/>
          </p:cNvSpPr>
          <p:nvPr>
            <p:ph type="title"/>
          </p:nvPr>
        </p:nvSpPr>
        <p:spPr>
          <a:xfrm>
            <a:off x="838200" y="151765"/>
            <a:ext cx="10515600" cy="600075"/>
          </a:xfrm>
        </p:spPr>
        <p:txBody>
          <a:bodyPr>
            <a:normAutofit fontScale="90000"/>
          </a:bodyPr>
          <a:lstStyle/>
          <a:p>
            <a:pPr algn="ctr"/>
            <a:r>
              <a:rPr lang="en-US" b="1" dirty="0">
                <a:solidFill>
                  <a:schemeClr val="bg1"/>
                </a:solidFill>
              </a:rPr>
              <a:t>Vision Tracking Exercises</a:t>
            </a:r>
          </a:p>
        </p:txBody>
      </p:sp>
      <p:pic>
        <p:nvPicPr>
          <p:cNvPr id="4" name="RPReplay_Final1642734932">
            <a:hlinkClick r:id="" action="ppaction://media"/>
            <a:extLst>
              <a:ext uri="{FF2B5EF4-FFF2-40B4-BE49-F238E27FC236}">
                <a16:creationId xmlns:a16="http://schemas.microsoft.com/office/drawing/2014/main" id="{C7392E40-95F9-4F3D-ADE1-9132E70310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5601" y="822960"/>
            <a:ext cx="11501120" cy="6035040"/>
          </a:xfrm>
          <a:prstGeom prst="rect">
            <a:avLst/>
          </a:prstGeom>
        </p:spPr>
      </p:pic>
    </p:spTree>
    <p:extLst>
      <p:ext uri="{BB962C8B-B14F-4D97-AF65-F5344CB8AC3E}">
        <p14:creationId xmlns:p14="http://schemas.microsoft.com/office/powerpoint/2010/main" val="24057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40ED-92DD-48D5-8396-47D889A15580}"/>
              </a:ext>
            </a:extLst>
          </p:cNvPr>
          <p:cNvSpPr>
            <a:spLocks noGrp="1"/>
          </p:cNvSpPr>
          <p:nvPr>
            <p:ph type="title"/>
          </p:nvPr>
        </p:nvSpPr>
        <p:spPr>
          <a:xfrm>
            <a:off x="838200" y="151765"/>
            <a:ext cx="10515600" cy="600075"/>
          </a:xfrm>
        </p:spPr>
        <p:txBody>
          <a:bodyPr>
            <a:normAutofit fontScale="90000"/>
          </a:bodyPr>
          <a:lstStyle/>
          <a:p>
            <a:pPr algn="ctr"/>
            <a:r>
              <a:rPr lang="en-US" b="1" dirty="0">
                <a:solidFill>
                  <a:schemeClr val="bg1"/>
                </a:solidFill>
              </a:rPr>
              <a:t>Vision Tracking Exercises</a:t>
            </a:r>
          </a:p>
        </p:txBody>
      </p:sp>
      <p:pic>
        <p:nvPicPr>
          <p:cNvPr id="3" name="RPReplay_Final1642734023">
            <a:hlinkClick r:id="" action="ppaction://media"/>
            <a:extLst>
              <a:ext uri="{FF2B5EF4-FFF2-40B4-BE49-F238E27FC236}">
                <a16:creationId xmlns:a16="http://schemas.microsoft.com/office/drawing/2014/main" id="{F607B96C-0C91-4A1F-B6CD-FAF20001A7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41" y="833120"/>
            <a:ext cx="11927840" cy="5873116"/>
          </a:xfrm>
          <a:prstGeom prst="rect">
            <a:avLst/>
          </a:prstGeom>
        </p:spPr>
      </p:pic>
    </p:spTree>
    <p:extLst>
      <p:ext uri="{BB962C8B-B14F-4D97-AF65-F5344CB8AC3E}">
        <p14:creationId xmlns:p14="http://schemas.microsoft.com/office/powerpoint/2010/main" val="331645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40ED-92DD-48D5-8396-47D889A15580}"/>
              </a:ext>
            </a:extLst>
          </p:cNvPr>
          <p:cNvSpPr>
            <a:spLocks noGrp="1"/>
          </p:cNvSpPr>
          <p:nvPr>
            <p:ph type="title"/>
          </p:nvPr>
        </p:nvSpPr>
        <p:spPr>
          <a:xfrm>
            <a:off x="838200" y="151765"/>
            <a:ext cx="10515600" cy="600075"/>
          </a:xfrm>
        </p:spPr>
        <p:txBody>
          <a:bodyPr>
            <a:normAutofit fontScale="90000"/>
          </a:bodyPr>
          <a:lstStyle/>
          <a:p>
            <a:pPr algn="ctr"/>
            <a:r>
              <a:rPr lang="en-US" b="1" dirty="0">
                <a:solidFill>
                  <a:schemeClr val="bg1"/>
                </a:solidFill>
              </a:rPr>
              <a:t>Vision Tracking Exercises</a:t>
            </a:r>
          </a:p>
        </p:txBody>
      </p:sp>
      <p:pic>
        <p:nvPicPr>
          <p:cNvPr id="4" name="RPReplay_Final1642734360">
            <a:hlinkClick r:id="" action="ppaction://media"/>
            <a:extLst>
              <a:ext uri="{FF2B5EF4-FFF2-40B4-BE49-F238E27FC236}">
                <a16:creationId xmlns:a16="http://schemas.microsoft.com/office/drawing/2014/main" id="{5A98810A-322D-4A93-B445-A9770EC486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20" y="853440"/>
            <a:ext cx="11409680" cy="5966460"/>
          </a:xfrm>
          <a:prstGeom prst="rect">
            <a:avLst/>
          </a:prstGeom>
        </p:spPr>
      </p:pic>
    </p:spTree>
    <p:extLst>
      <p:ext uri="{BB962C8B-B14F-4D97-AF65-F5344CB8AC3E}">
        <p14:creationId xmlns:p14="http://schemas.microsoft.com/office/powerpoint/2010/main" val="33887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40ED-92DD-48D5-8396-47D889A15580}"/>
              </a:ext>
            </a:extLst>
          </p:cNvPr>
          <p:cNvSpPr>
            <a:spLocks noGrp="1"/>
          </p:cNvSpPr>
          <p:nvPr>
            <p:ph type="title"/>
          </p:nvPr>
        </p:nvSpPr>
        <p:spPr>
          <a:xfrm>
            <a:off x="838200" y="151765"/>
            <a:ext cx="10515600" cy="600075"/>
          </a:xfrm>
        </p:spPr>
        <p:txBody>
          <a:bodyPr>
            <a:normAutofit fontScale="90000"/>
          </a:bodyPr>
          <a:lstStyle/>
          <a:p>
            <a:pPr algn="ctr"/>
            <a:r>
              <a:rPr lang="en-US" b="1" dirty="0">
                <a:solidFill>
                  <a:schemeClr val="bg1"/>
                </a:solidFill>
              </a:rPr>
              <a:t>Vision Tracking Exercises</a:t>
            </a:r>
          </a:p>
        </p:txBody>
      </p:sp>
      <p:pic>
        <p:nvPicPr>
          <p:cNvPr id="3" name="RPReplay_Final1642734385">
            <a:hlinkClick r:id="" action="ppaction://media"/>
            <a:extLst>
              <a:ext uri="{FF2B5EF4-FFF2-40B4-BE49-F238E27FC236}">
                <a16:creationId xmlns:a16="http://schemas.microsoft.com/office/drawing/2014/main" id="{EC1A7249-6C77-447B-98FD-C927A09C0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440" y="751840"/>
            <a:ext cx="11440160" cy="5991860"/>
          </a:xfrm>
          <a:prstGeom prst="rect">
            <a:avLst/>
          </a:prstGeom>
        </p:spPr>
      </p:pic>
    </p:spTree>
    <p:extLst>
      <p:ext uri="{BB962C8B-B14F-4D97-AF65-F5344CB8AC3E}">
        <p14:creationId xmlns:p14="http://schemas.microsoft.com/office/powerpoint/2010/main" val="154779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A84C-4CB3-4070-92F4-D55BE6773EBF}"/>
              </a:ext>
            </a:extLst>
          </p:cNvPr>
          <p:cNvSpPr>
            <a:spLocks noGrp="1"/>
          </p:cNvSpPr>
          <p:nvPr>
            <p:ph type="title"/>
          </p:nvPr>
        </p:nvSpPr>
        <p:spPr>
          <a:xfrm>
            <a:off x="838200" y="327417"/>
            <a:ext cx="10515600" cy="1325563"/>
          </a:xfrm>
        </p:spPr>
        <p:txBody>
          <a:bodyPr/>
          <a:lstStyle/>
          <a:p>
            <a:pPr algn="ctr"/>
            <a:r>
              <a:rPr lang="en-US" b="1" dirty="0">
                <a:solidFill>
                  <a:schemeClr val="bg1"/>
                </a:solidFill>
              </a:rPr>
              <a:t>MENTAL SKILLS ARE A SEPERATOR</a:t>
            </a:r>
          </a:p>
        </p:txBody>
      </p:sp>
      <p:sp>
        <p:nvSpPr>
          <p:cNvPr id="3" name="Content Placeholder 2">
            <a:extLst>
              <a:ext uri="{FF2B5EF4-FFF2-40B4-BE49-F238E27FC236}">
                <a16:creationId xmlns:a16="http://schemas.microsoft.com/office/drawing/2014/main" id="{459896A0-34E5-4BE3-9403-A19658ACBABA}"/>
              </a:ext>
            </a:extLst>
          </p:cNvPr>
          <p:cNvSpPr>
            <a:spLocks noGrp="1"/>
          </p:cNvSpPr>
          <p:nvPr>
            <p:ph idx="1"/>
          </p:nvPr>
        </p:nvSpPr>
        <p:spPr>
          <a:xfrm>
            <a:off x="527115" y="1728395"/>
            <a:ext cx="7690104" cy="4608512"/>
          </a:xfrm>
        </p:spPr>
        <p:txBody>
          <a:bodyPr>
            <a:noAutofit/>
          </a:bodyPr>
          <a:lstStyle/>
          <a:p>
            <a:r>
              <a:rPr lang="en-US" dirty="0">
                <a:solidFill>
                  <a:schemeClr val="bg1"/>
                </a:solidFill>
              </a:rPr>
              <a:t>Every team in the country is getting better by practicing the skills they need on the field to be a better baseball player and team</a:t>
            </a:r>
          </a:p>
          <a:p>
            <a:r>
              <a:rPr lang="en-US" dirty="0">
                <a:solidFill>
                  <a:schemeClr val="bg1"/>
                </a:solidFill>
              </a:rPr>
              <a:t>Most coaches respond that the mental part of the game contributes to 80%-90% of a players success</a:t>
            </a:r>
          </a:p>
          <a:p>
            <a:r>
              <a:rPr lang="en-US" dirty="0">
                <a:solidFill>
                  <a:schemeClr val="bg1"/>
                </a:solidFill>
              </a:rPr>
              <a:t>Yet the % that actually coach the mental game is extremely low.  In my opinion less than 10%</a:t>
            </a:r>
          </a:p>
          <a:p>
            <a:r>
              <a:rPr lang="en-US" dirty="0">
                <a:solidFill>
                  <a:schemeClr val="bg1"/>
                </a:solidFill>
              </a:rPr>
              <a:t>It is a way for less physically talented to level the playing field, teaching skills that not many others are focusing on.</a:t>
            </a:r>
          </a:p>
        </p:txBody>
      </p:sp>
      <p:pic>
        <p:nvPicPr>
          <p:cNvPr id="5" name="Picture 4">
            <a:extLst>
              <a:ext uri="{FF2B5EF4-FFF2-40B4-BE49-F238E27FC236}">
                <a16:creationId xmlns:a16="http://schemas.microsoft.com/office/drawing/2014/main" id="{B3702D92-1785-48F6-A786-587144BBA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682" y="2030053"/>
            <a:ext cx="3277806" cy="3643376"/>
          </a:xfrm>
          <a:prstGeom prst="rect">
            <a:avLst/>
          </a:prstGeom>
        </p:spPr>
      </p:pic>
    </p:spTree>
    <p:extLst>
      <p:ext uri="{BB962C8B-B14F-4D97-AF65-F5344CB8AC3E}">
        <p14:creationId xmlns:p14="http://schemas.microsoft.com/office/powerpoint/2010/main" val="29091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39B4-6E48-46B6-9B4E-134FFD2615DA}"/>
              </a:ext>
            </a:extLst>
          </p:cNvPr>
          <p:cNvSpPr>
            <a:spLocks noGrp="1"/>
          </p:cNvSpPr>
          <p:nvPr>
            <p:ph type="title"/>
          </p:nvPr>
        </p:nvSpPr>
        <p:spPr>
          <a:xfrm>
            <a:off x="838200" y="327418"/>
            <a:ext cx="10515600" cy="1325563"/>
          </a:xfrm>
        </p:spPr>
        <p:txBody>
          <a:bodyPr/>
          <a:lstStyle/>
          <a:p>
            <a:pPr algn="ctr"/>
            <a:r>
              <a:rPr lang="en-US" b="1" dirty="0">
                <a:solidFill>
                  <a:schemeClr val="bg1"/>
                </a:solidFill>
              </a:rPr>
              <a:t>IT ALL STARTS WITH THE COACH</a:t>
            </a:r>
          </a:p>
        </p:txBody>
      </p:sp>
      <p:sp>
        <p:nvSpPr>
          <p:cNvPr id="3" name="Content Placeholder 2">
            <a:extLst>
              <a:ext uri="{FF2B5EF4-FFF2-40B4-BE49-F238E27FC236}">
                <a16:creationId xmlns:a16="http://schemas.microsoft.com/office/drawing/2014/main" id="{373E37CA-F862-4313-985B-DBD7E593CD1E}"/>
              </a:ext>
            </a:extLst>
          </p:cNvPr>
          <p:cNvSpPr>
            <a:spLocks noGrp="1"/>
          </p:cNvSpPr>
          <p:nvPr>
            <p:ph idx="1"/>
          </p:nvPr>
        </p:nvSpPr>
        <p:spPr/>
        <p:txBody>
          <a:bodyPr/>
          <a:lstStyle/>
          <a:p>
            <a:r>
              <a:rPr lang="en-US" dirty="0">
                <a:solidFill>
                  <a:schemeClr val="bg1"/>
                </a:solidFill>
              </a:rPr>
              <a:t>Be an example for your players and demonstrate the qualities you want them to have</a:t>
            </a:r>
          </a:p>
          <a:p>
            <a:r>
              <a:rPr lang="en-US" dirty="0">
                <a:solidFill>
                  <a:schemeClr val="bg1"/>
                </a:solidFill>
              </a:rPr>
              <a:t>They are ALWAYS watching and listening.  Especially in high leverage situations or when you hit adversity.  Applies to in game or throughout the season.  They learn how to deal with pressure by watching how their mentor and leader deals with it.</a:t>
            </a:r>
          </a:p>
          <a:p>
            <a:r>
              <a:rPr lang="en-US" dirty="0">
                <a:solidFill>
                  <a:schemeClr val="bg1"/>
                </a:solidFill>
              </a:rPr>
              <a:t>Teaching players to be solution oriented and not problem oriented.  It’s easy to complain about and dwell on problems.  How do we fix it?</a:t>
            </a:r>
          </a:p>
          <a:p>
            <a:r>
              <a:rPr lang="en-US" dirty="0">
                <a:solidFill>
                  <a:schemeClr val="bg1"/>
                </a:solidFill>
              </a:rPr>
              <a:t>Focus on having a growth mindset and the ability to improve through focusing on the </a:t>
            </a:r>
            <a:r>
              <a:rPr lang="en-US" u="sng" dirty="0">
                <a:solidFill>
                  <a:schemeClr val="bg1"/>
                </a:solidFill>
              </a:rPr>
              <a:t>right things</a:t>
            </a:r>
            <a:r>
              <a:rPr lang="en-US" dirty="0">
                <a:solidFill>
                  <a:schemeClr val="bg1"/>
                </a:solidFill>
              </a:rPr>
              <a:t> and hard work.</a:t>
            </a:r>
          </a:p>
          <a:p>
            <a:endParaRPr lang="en-US" dirty="0">
              <a:solidFill>
                <a:schemeClr val="bg1"/>
              </a:solidFill>
            </a:endParaRPr>
          </a:p>
        </p:txBody>
      </p:sp>
      <p:pic>
        <p:nvPicPr>
          <p:cNvPr id="5" name="Picture 4">
            <a:extLst>
              <a:ext uri="{FF2B5EF4-FFF2-40B4-BE49-F238E27FC236}">
                <a16:creationId xmlns:a16="http://schemas.microsoft.com/office/drawing/2014/main" id="{DE9CAB22-FAA0-4852-9E30-58E4FE884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65" y="396853"/>
            <a:ext cx="1069270" cy="1186692"/>
          </a:xfrm>
          <a:prstGeom prst="rect">
            <a:avLst/>
          </a:prstGeom>
        </p:spPr>
      </p:pic>
      <p:pic>
        <p:nvPicPr>
          <p:cNvPr id="6" name="Picture 5">
            <a:extLst>
              <a:ext uri="{FF2B5EF4-FFF2-40B4-BE49-F238E27FC236}">
                <a16:creationId xmlns:a16="http://schemas.microsoft.com/office/drawing/2014/main" id="{1E1F145F-D353-43D9-A8E8-655D170B7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19165" y="396853"/>
            <a:ext cx="1069270" cy="1186692"/>
          </a:xfrm>
          <a:prstGeom prst="rect">
            <a:avLst/>
          </a:prstGeom>
        </p:spPr>
      </p:pic>
    </p:spTree>
    <p:extLst>
      <p:ext uri="{BB962C8B-B14F-4D97-AF65-F5344CB8AC3E}">
        <p14:creationId xmlns:p14="http://schemas.microsoft.com/office/powerpoint/2010/main" val="988629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A6F3-3214-403F-B930-3C7E68E9B2F8}"/>
              </a:ext>
            </a:extLst>
          </p:cNvPr>
          <p:cNvSpPr>
            <a:spLocks noGrp="1"/>
          </p:cNvSpPr>
          <p:nvPr>
            <p:ph type="title"/>
          </p:nvPr>
        </p:nvSpPr>
        <p:spPr/>
        <p:txBody>
          <a:bodyPr/>
          <a:lstStyle/>
          <a:p>
            <a:pPr algn="ctr"/>
            <a:r>
              <a:rPr lang="en-US" dirty="0">
                <a:solidFill>
                  <a:schemeClr val="bg1"/>
                </a:solidFill>
              </a:rPr>
              <a:t>Investing In Your Career – Prepare To Win</a:t>
            </a:r>
          </a:p>
        </p:txBody>
      </p:sp>
      <p:sp>
        <p:nvSpPr>
          <p:cNvPr id="3" name="Content Placeholder 2">
            <a:extLst>
              <a:ext uri="{FF2B5EF4-FFF2-40B4-BE49-F238E27FC236}">
                <a16:creationId xmlns:a16="http://schemas.microsoft.com/office/drawing/2014/main" id="{0543FC28-CD73-4086-B071-F76988B68606}"/>
              </a:ext>
            </a:extLst>
          </p:cNvPr>
          <p:cNvSpPr>
            <a:spLocks noGrp="1"/>
          </p:cNvSpPr>
          <p:nvPr>
            <p:ph idx="1"/>
          </p:nvPr>
        </p:nvSpPr>
        <p:spPr>
          <a:xfrm>
            <a:off x="838200" y="1825625"/>
            <a:ext cx="4444014" cy="4351338"/>
          </a:xfrm>
        </p:spPr>
        <p:txBody>
          <a:bodyPr>
            <a:normAutofit lnSpcReduction="10000"/>
          </a:bodyPr>
          <a:lstStyle/>
          <a:p>
            <a:r>
              <a:rPr lang="en-US" dirty="0">
                <a:solidFill>
                  <a:schemeClr val="bg1"/>
                </a:solidFill>
              </a:rPr>
              <a:t>Hardest thing to teach young men in our instant gratification society is that over time consistently putting in work ends up making you a good player in the end.</a:t>
            </a:r>
          </a:p>
          <a:p>
            <a:r>
              <a:rPr lang="en-US" dirty="0">
                <a:solidFill>
                  <a:schemeClr val="bg1"/>
                </a:solidFill>
              </a:rPr>
              <a:t>No matter what the improvements in technology are, success will always be tied to hard work.</a:t>
            </a:r>
          </a:p>
          <a:p>
            <a:endParaRPr lang="en-US" dirty="0">
              <a:solidFill>
                <a:schemeClr val="bg1"/>
              </a:solidFill>
            </a:endParaRPr>
          </a:p>
        </p:txBody>
      </p:sp>
      <p:pic>
        <p:nvPicPr>
          <p:cNvPr id="1030" name="Picture 6" descr="The Self-Entitled/ Instant Gratification Generation by Dallas McSheehan">
            <a:extLst>
              <a:ext uri="{FF2B5EF4-FFF2-40B4-BE49-F238E27FC236}">
                <a16:creationId xmlns:a16="http://schemas.microsoft.com/office/drawing/2014/main" id="{BB936FAD-2698-46DB-923D-30D3F2931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053" y="1825625"/>
            <a:ext cx="6697265" cy="426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6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17CA-82C5-4E14-99D9-358DE9BDE79D}"/>
              </a:ext>
            </a:extLst>
          </p:cNvPr>
          <p:cNvSpPr>
            <a:spLocks noGrp="1"/>
          </p:cNvSpPr>
          <p:nvPr>
            <p:ph type="title"/>
          </p:nvPr>
        </p:nvSpPr>
        <p:spPr/>
        <p:txBody>
          <a:bodyPr>
            <a:normAutofit/>
          </a:bodyPr>
          <a:lstStyle/>
          <a:p>
            <a:pPr algn="ctr"/>
            <a:r>
              <a:rPr lang="en-US" sz="5400" b="1" dirty="0">
                <a:solidFill>
                  <a:schemeClr val="bg1"/>
                </a:solidFill>
              </a:rPr>
              <a:t>Eliminate Excuses</a:t>
            </a:r>
          </a:p>
        </p:txBody>
      </p:sp>
      <p:sp>
        <p:nvSpPr>
          <p:cNvPr id="3" name="Content Placeholder 2">
            <a:extLst>
              <a:ext uri="{FF2B5EF4-FFF2-40B4-BE49-F238E27FC236}">
                <a16:creationId xmlns:a16="http://schemas.microsoft.com/office/drawing/2014/main" id="{80E776ED-9751-413D-9A87-1E9D22B2538D}"/>
              </a:ext>
            </a:extLst>
          </p:cNvPr>
          <p:cNvSpPr>
            <a:spLocks noGrp="1"/>
          </p:cNvSpPr>
          <p:nvPr>
            <p:ph idx="1"/>
          </p:nvPr>
        </p:nvSpPr>
        <p:spPr/>
        <p:txBody>
          <a:bodyPr>
            <a:normAutofit/>
          </a:bodyPr>
          <a:lstStyle/>
          <a:p>
            <a:pPr marL="0" indent="0">
              <a:buNone/>
            </a:pPr>
            <a:r>
              <a:rPr lang="en-US" sz="4000" dirty="0">
                <a:solidFill>
                  <a:schemeClr val="bg1"/>
                </a:solidFill>
              </a:rPr>
              <a:t>If I focus on what I can control there are no excuses.</a:t>
            </a:r>
          </a:p>
          <a:p>
            <a:pPr marL="0" indent="0">
              <a:buNone/>
            </a:pPr>
            <a:r>
              <a:rPr lang="en-US" sz="4000" dirty="0">
                <a:solidFill>
                  <a:schemeClr val="bg1"/>
                </a:solidFill>
              </a:rPr>
              <a:t>Focus on evaluating yourself and your teammates will do the same.  If everyone takes a look at what they can do better overall, in the weight room, on the mound, on a certain play, we are better as a team.</a:t>
            </a:r>
          </a:p>
          <a:p>
            <a:pPr marL="0" indent="0">
              <a:buNone/>
            </a:pPr>
            <a:endParaRPr lang="en-US" sz="4000" dirty="0">
              <a:solidFill>
                <a:schemeClr val="bg1"/>
              </a:solidFill>
            </a:endParaRPr>
          </a:p>
          <a:p>
            <a:endParaRPr lang="en-US" sz="4000" dirty="0">
              <a:solidFill>
                <a:schemeClr val="bg1"/>
              </a:solidFill>
            </a:endParaRPr>
          </a:p>
        </p:txBody>
      </p:sp>
      <p:pic>
        <p:nvPicPr>
          <p:cNvPr id="5" name="Picture 4">
            <a:extLst>
              <a:ext uri="{FF2B5EF4-FFF2-40B4-BE49-F238E27FC236}">
                <a16:creationId xmlns:a16="http://schemas.microsoft.com/office/drawing/2014/main" id="{DF744DE4-C7AC-4617-B7F5-0A2D0FD5D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1609" y="149345"/>
            <a:ext cx="2226504" cy="2492255"/>
          </a:xfrm>
          <a:prstGeom prst="rect">
            <a:avLst/>
          </a:prstGeom>
        </p:spPr>
      </p:pic>
    </p:spTree>
    <p:extLst>
      <p:ext uri="{BB962C8B-B14F-4D97-AF65-F5344CB8AC3E}">
        <p14:creationId xmlns:p14="http://schemas.microsoft.com/office/powerpoint/2010/main" val="3787822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7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E0D5-C8FA-4078-AA09-1A3492AF1420}"/>
              </a:ext>
            </a:extLst>
          </p:cNvPr>
          <p:cNvSpPr>
            <a:spLocks noGrp="1"/>
          </p:cNvSpPr>
          <p:nvPr>
            <p:ph type="title"/>
          </p:nvPr>
        </p:nvSpPr>
        <p:spPr>
          <a:xfrm>
            <a:off x="838200" y="104576"/>
            <a:ext cx="10515600" cy="923331"/>
          </a:xfrm>
        </p:spPr>
        <p:txBody>
          <a:bodyPr/>
          <a:lstStyle/>
          <a:p>
            <a:pPr algn="ctr"/>
            <a:r>
              <a:rPr lang="en-US" b="1" dirty="0">
                <a:solidFill>
                  <a:schemeClr val="bg1"/>
                </a:solidFill>
              </a:rPr>
              <a:t>Avoid The Emotional Roller Coaster</a:t>
            </a:r>
          </a:p>
        </p:txBody>
      </p:sp>
      <p:pic>
        <p:nvPicPr>
          <p:cNvPr id="1026" name="Picture 2" descr="Heads-Up Baseball on Twitter: &amp;quot;Stay off the Results Roller Coaster! 🎢  Proactively choose your focus instead of being reactive to results &amp;amp;  feelings. Let your thinking lead your performance, not follow it.">
            <a:extLst>
              <a:ext uri="{FF2B5EF4-FFF2-40B4-BE49-F238E27FC236}">
                <a16:creationId xmlns:a16="http://schemas.microsoft.com/office/drawing/2014/main" id="{58828A21-19BD-4233-8080-3A73B156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016" y="1027907"/>
            <a:ext cx="7463967" cy="42020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56988D-6958-4F92-8CC4-D73691963541}"/>
              </a:ext>
            </a:extLst>
          </p:cNvPr>
          <p:cNvSpPr txBox="1"/>
          <p:nvPr/>
        </p:nvSpPr>
        <p:spPr>
          <a:xfrm>
            <a:off x="1189990" y="5412808"/>
            <a:ext cx="1072642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Be the same guy when you show up each day</a:t>
            </a:r>
          </a:p>
          <a:p>
            <a:pPr marL="285750" indent="-285750">
              <a:buFont typeface="Arial" panose="020B0604020202020204" pitchFamily="34" charset="0"/>
              <a:buChar char="•"/>
            </a:pPr>
            <a:r>
              <a:rPr lang="en-US" sz="2400" dirty="0">
                <a:solidFill>
                  <a:schemeClr val="bg1"/>
                </a:solidFill>
              </a:rPr>
              <a:t>Don’t treat the players different based on good and bad performances</a:t>
            </a:r>
          </a:p>
          <a:p>
            <a:pPr marL="285750" indent="-285750">
              <a:buFont typeface="Arial" panose="020B0604020202020204" pitchFamily="34" charset="0"/>
              <a:buChar char="•"/>
            </a:pPr>
            <a:r>
              <a:rPr lang="en-US" sz="2400" dirty="0">
                <a:solidFill>
                  <a:schemeClr val="bg1"/>
                </a:solidFill>
              </a:rPr>
              <a:t>Help them realize that baseball is what we do it’s not who we are</a:t>
            </a:r>
          </a:p>
        </p:txBody>
      </p:sp>
    </p:spTree>
    <p:extLst>
      <p:ext uri="{BB962C8B-B14F-4D97-AF65-F5344CB8AC3E}">
        <p14:creationId xmlns:p14="http://schemas.microsoft.com/office/powerpoint/2010/main" val="332751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322-83AC-482F-BEA1-F990CC5257CA}"/>
              </a:ext>
            </a:extLst>
          </p:cNvPr>
          <p:cNvSpPr>
            <a:spLocks noGrp="1"/>
          </p:cNvSpPr>
          <p:nvPr>
            <p:ph type="title"/>
          </p:nvPr>
        </p:nvSpPr>
        <p:spPr>
          <a:xfrm>
            <a:off x="838200" y="0"/>
            <a:ext cx="10515600" cy="864235"/>
          </a:xfrm>
          <a:solidFill>
            <a:srgbClr val="000710"/>
          </a:solidFill>
        </p:spPr>
        <p:txBody>
          <a:bodyPr/>
          <a:lstStyle/>
          <a:p>
            <a:pPr algn="ctr"/>
            <a:r>
              <a:rPr lang="en-US" b="1" u="sng" dirty="0">
                <a:solidFill>
                  <a:schemeClr val="bg1"/>
                </a:solidFill>
              </a:rPr>
              <a:t>Control What You Can Control</a:t>
            </a:r>
          </a:p>
        </p:txBody>
      </p:sp>
      <p:sp>
        <p:nvSpPr>
          <p:cNvPr id="3" name="Content Placeholder 2">
            <a:extLst>
              <a:ext uri="{FF2B5EF4-FFF2-40B4-BE49-F238E27FC236}">
                <a16:creationId xmlns:a16="http://schemas.microsoft.com/office/drawing/2014/main" id="{9D3C7E2D-F43E-452F-B07C-2C0028672E5E}"/>
              </a:ext>
            </a:extLst>
          </p:cNvPr>
          <p:cNvSpPr>
            <a:spLocks noGrp="1"/>
          </p:cNvSpPr>
          <p:nvPr>
            <p:ph idx="1"/>
          </p:nvPr>
        </p:nvSpPr>
        <p:spPr>
          <a:xfrm>
            <a:off x="838200" y="768985"/>
            <a:ext cx="10515600" cy="4463416"/>
          </a:xfrm>
        </p:spPr>
        <p:txBody>
          <a:bodyPr numCol="2">
            <a:normAutofit/>
          </a:bodyPr>
          <a:lstStyle/>
          <a:p>
            <a:pPr marL="0" indent="0" algn="ctr">
              <a:buNone/>
            </a:pPr>
            <a:r>
              <a:rPr lang="en-US" sz="2400" b="1" u="sng" dirty="0">
                <a:solidFill>
                  <a:schemeClr val="bg1"/>
                </a:solidFill>
              </a:rPr>
              <a:t>Can’t Control</a:t>
            </a:r>
          </a:p>
          <a:p>
            <a:r>
              <a:rPr lang="en-US" sz="2400" dirty="0">
                <a:solidFill>
                  <a:schemeClr val="bg1"/>
                </a:solidFill>
              </a:rPr>
              <a:t>Umpires</a:t>
            </a:r>
          </a:p>
          <a:p>
            <a:r>
              <a:rPr lang="en-US" sz="2400" dirty="0">
                <a:solidFill>
                  <a:schemeClr val="bg1"/>
                </a:solidFill>
              </a:rPr>
              <a:t>Weather</a:t>
            </a:r>
          </a:p>
          <a:p>
            <a:r>
              <a:rPr lang="en-US" sz="2400" dirty="0">
                <a:solidFill>
                  <a:schemeClr val="bg1"/>
                </a:solidFill>
              </a:rPr>
              <a:t>What people think about me</a:t>
            </a:r>
          </a:p>
          <a:p>
            <a:r>
              <a:rPr lang="en-US" sz="2400" dirty="0">
                <a:solidFill>
                  <a:schemeClr val="bg1"/>
                </a:solidFill>
              </a:rPr>
              <a:t>Coaches, Parents, Social Media, Friends, Teammates</a:t>
            </a:r>
          </a:p>
          <a:p>
            <a:r>
              <a:rPr lang="en-US" sz="2400" dirty="0">
                <a:solidFill>
                  <a:schemeClr val="bg1"/>
                </a:solidFill>
              </a:rPr>
              <a:t>Where and how hard they hit the ball</a:t>
            </a:r>
          </a:p>
          <a:p>
            <a:r>
              <a:rPr lang="en-US" sz="2400" dirty="0">
                <a:solidFill>
                  <a:schemeClr val="bg1"/>
                </a:solidFill>
              </a:rPr>
              <a:t>Errors</a:t>
            </a:r>
          </a:p>
          <a:p>
            <a:r>
              <a:rPr lang="en-US" sz="2400" dirty="0">
                <a:solidFill>
                  <a:schemeClr val="bg1"/>
                </a:solidFill>
              </a:rPr>
              <a:t>Field Conditions</a:t>
            </a:r>
          </a:p>
          <a:p>
            <a:r>
              <a:rPr lang="en-US" sz="2400" dirty="0">
                <a:solidFill>
                  <a:schemeClr val="bg1"/>
                </a:solidFill>
              </a:rPr>
              <a:t>Other Teams Chirping</a:t>
            </a:r>
          </a:p>
          <a:p>
            <a:pPr marL="0" indent="0" algn="ctr">
              <a:buNone/>
            </a:pPr>
            <a:r>
              <a:rPr lang="en-US" sz="2400" b="1" u="sng" dirty="0">
                <a:solidFill>
                  <a:schemeClr val="bg1"/>
                </a:solidFill>
              </a:rPr>
              <a:t>Can Control</a:t>
            </a:r>
          </a:p>
          <a:p>
            <a:r>
              <a:rPr lang="en-US" sz="2400" dirty="0">
                <a:solidFill>
                  <a:schemeClr val="bg1"/>
                </a:solidFill>
              </a:rPr>
              <a:t>My mind and thoughts</a:t>
            </a:r>
          </a:p>
          <a:p>
            <a:r>
              <a:rPr lang="en-US" sz="2400" dirty="0">
                <a:solidFill>
                  <a:schemeClr val="bg1"/>
                </a:solidFill>
              </a:rPr>
              <a:t>My preparation</a:t>
            </a:r>
          </a:p>
          <a:p>
            <a:r>
              <a:rPr lang="en-US" sz="2400" dirty="0">
                <a:solidFill>
                  <a:schemeClr val="bg1"/>
                </a:solidFill>
              </a:rPr>
              <a:t>Where I throw the ball</a:t>
            </a:r>
          </a:p>
          <a:p>
            <a:r>
              <a:rPr lang="en-US" sz="2400" dirty="0">
                <a:solidFill>
                  <a:schemeClr val="bg1"/>
                </a:solidFill>
              </a:rPr>
              <a:t>What pitches I swing at</a:t>
            </a:r>
          </a:p>
          <a:p>
            <a:r>
              <a:rPr lang="en-US" sz="2400" dirty="0">
                <a:solidFill>
                  <a:schemeClr val="bg1"/>
                </a:solidFill>
              </a:rPr>
              <a:t>Fielding my position</a:t>
            </a:r>
          </a:p>
          <a:p>
            <a:endParaRPr lang="en-US" dirty="0"/>
          </a:p>
        </p:txBody>
      </p:sp>
      <p:pic>
        <p:nvPicPr>
          <p:cNvPr id="5" name="Picture 4">
            <a:extLst>
              <a:ext uri="{FF2B5EF4-FFF2-40B4-BE49-F238E27FC236}">
                <a16:creationId xmlns:a16="http://schemas.microsoft.com/office/drawing/2014/main" id="{77092104-50FD-4A22-B80A-D6F720991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210" y="3534573"/>
            <a:ext cx="5507990" cy="3099907"/>
          </a:xfrm>
          <a:prstGeom prst="rect">
            <a:avLst/>
          </a:prstGeom>
        </p:spPr>
      </p:pic>
    </p:spTree>
    <p:extLst>
      <p:ext uri="{BB962C8B-B14F-4D97-AF65-F5344CB8AC3E}">
        <p14:creationId xmlns:p14="http://schemas.microsoft.com/office/powerpoint/2010/main" val="133174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3073-8974-447D-941D-2D23610B43BF}"/>
              </a:ext>
            </a:extLst>
          </p:cNvPr>
          <p:cNvSpPr>
            <a:spLocks noGrp="1"/>
          </p:cNvSpPr>
          <p:nvPr>
            <p:ph type="title"/>
          </p:nvPr>
        </p:nvSpPr>
        <p:spPr/>
        <p:txBody>
          <a:bodyPr/>
          <a:lstStyle/>
          <a:p>
            <a:pPr algn="ctr"/>
            <a:r>
              <a:rPr lang="en-US" b="1" dirty="0">
                <a:solidFill>
                  <a:schemeClr val="bg1"/>
                </a:solidFill>
              </a:rPr>
              <a:t>Slow The Game Down</a:t>
            </a:r>
          </a:p>
        </p:txBody>
      </p:sp>
      <p:sp>
        <p:nvSpPr>
          <p:cNvPr id="3" name="Content Placeholder 2">
            <a:extLst>
              <a:ext uri="{FF2B5EF4-FFF2-40B4-BE49-F238E27FC236}">
                <a16:creationId xmlns:a16="http://schemas.microsoft.com/office/drawing/2014/main" id="{6D6021C9-02FB-444C-BE65-E4592B54C766}"/>
              </a:ext>
            </a:extLst>
          </p:cNvPr>
          <p:cNvSpPr>
            <a:spLocks noGrp="1"/>
          </p:cNvSpPr>
          <p:nvPr>
            <p:ph idx="1"/>
          </p:nvPr>
        </p:nvSpPr>
        <p:spPr/>
        <p:txBody>
          <a:bodyPr>
            <a:normAutofit fontScale="92500" lnSpcReduction="10000"/>
          </a:bodyPr>
          <a:lstStyle/>
          <a:p>
            <a:r>
              <a:rPr lang="en-US" dirty="0">
                <a:solidFill>
                  <a:schemeClr val="bg1"/>
                </a:solidFill>
              </a:rPr>
              <a:t>When tight situations occur or adversity hits, a normal reaction especially for younger players is to go harder and work faster, speeding the game up.</a:t>
            </a:r>
          </a:p>
          <a:p>
            <a:r>
              <a:rPr lang="en-US" dirty="0">
                <a:solidFill>
                  <a:schemeClr val="bg1"/>
                </a:solidFill>
              </a:rPr>
              <a:t>Teaching players to take a little more time in those situations is crucial</a:t>
            </a:r>
          </a:p>
          <a:p>
            <a:r>
              <a:rPr lang="en-US" dirty="0">
                <a:solidFill>
                  <a:schemeClr val="bg1"/>
                </a:solidFill>
              </a:rPr>
              <a:t>BREATH</a:t>
            </a:r>
          </a:p>
          <a:p>
            <a:pPr lvl="1"/>
            <a:r>
              <a:rPr lang="en-US" dirty="0">
                <a:solidFill>
                  <a:schemeClr val="bg1"/>
                </a:solidFill>
              </a:rPr>
              <a:t>Take the players through a breathing exercise and show them how it helps relax their muscles.  Relaxed muscles move faster, which will help them perform.</a:t>
            </a:r>
          </a:p>
          <a:p>
            <a:r>
              <a:rPr lang="en-US" dirty="0">
                <a:solidFill>
                  <a:schemeClr val="bg1"/>
                </a:solidFill>
              </a:rPr>
              <a:t>Find a Focal Point</a:t>
            </a:r>
          </a:p>
          <a:p>
            <a:pPr lvl="1"/>
            <a:r>
              <a:rPr lang="en-US" dirty="0">
                <a:solidFill>
                  <a:schemeClr val="bg1"/>
                </a:solidFill>
              </a:rPr>
              <a:t>Flag Pole</a:t>
            </a:r>
          </a:p>
          <a:p>
            <a:pPr lvl="1"/>
            <a:r>
              <a:rPr lang="en-US" dirty="0">
                <a:solidFill>
                  <a:schemeClr val="bg1"/>
                </a:solidFill>
              </a:rPr>
              <a:t>Foul Pole</a:t>
            </a:r>
          </a:p>
          <a:p>
            <a:pPr lvl="1"/>
            <a:r>
              <a:rPr lang="en-US" dirty="0">
                <a:solidFill>
                  <a:schemeClr val="bg1"/>
                </a:solidFill>
              </a:rPr>
              <a:t>Kicking The Dirt Off the Pitching Rubber</a:t>
            </a:r>
          </a:p>
          <a:p>
            <a:pPr lvl="1"/>
            <a:r>
              <a:rPr lang="en-US" dirty="0">
                <a:solidFill>
                  <a:schemeClr val="bg1"/>
                </a:solidFill>
              </a:rPr>
              <a:t>Taking A Deep Breath While Looking At The Barrel</a:t>
            </a:r>
          </a:p>
          <a:p>
            <a:pPr lvl="1"/>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364646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8A60-098E-476D-816A-A6CCCFDD8124}"/>
              </a:ext>
            </a:extLst>
          </p:cNvPr>
          <p:cNvSpPr>
            <a:spLocks noGrp="1"/>
          </p:cNvSpPr>
          <p:nvPr>
            <p:ph type="title"/>
          </p:nvPr>
        </p:nvSpPr>
        <p:spPr>
          <a:xfrm>
            <a:off x="838200" y="154146"/>
            <a:ext cx="10515600" cy="953929"/>
          </a:xfrm>
        </p:spPr>
        <p:txBody>
          <a:bodyPr/>
          <a:lstStyle/>
          <a:p>
            <a:pPr algn="ctr"/>
            <a:r>
              <a:rPr lang="en-US" b="1" dirty="0">
                <a:solidFill>
                  <a:schemeClr val="bg1"/>
                </a:solidFill>
              </a:rPr>
              <a:t>Honest Self Evaluation Is Key</a:t>
            </a:r>
          </a:p>
        </p:txBody>
      </p:sp>
      <p:pic>
        <p:nvPicPr>
          <p:cNvPr id="5" name="Picture 4">
            <a:extLst>
              <a:ext uri="{FF2B5EF4-FFF2-40B4-BE49-F238E27FC236}">
                <a16:creationId xmlns:a16="http://schemas.microsoft.com/office/drawing/2014/main" id="{4BABA61F-F5F4-4DC9-8706-AA1D6D6C2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642" y="4989834"/>
            <a:ext cx="3764458" cy="1520182"/>
          </a:xfrm>
          <a:prstGeom prst="rect">
            <a:avLst/>
          </a:prstGeom>
        </p:spPr>
      </p:pic>
      <p:pic>
        <p:nvPicPr>
          <p:cNvPr id="9" name="Picture 8">
            <a:extLst>
              <a:ext uri="{FF2B5EF4-FFF2-40B4-BE49-F238E27FC236}">
                <a16:creationId xmlns:a16="http://schemas.microsoft.com/office/drawing/2014/main" id="{24177515-357B-4329-BE80-7484E4222A3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74900" y="1108075"/>
            <a:ext cx="4409440" cy="5384799"/>
          </a:xfrm>
          <a:prstGeom prst="rect">
            <a:avLst/>
          </a:prstGeom>
        </p:spPr>
      </p:pic>
      <p:pic>
        <p:nvPicPr>
          <p:cNvPr id="11" name="Picture 10">
            <a:extLst>
              <a:ext uri="{FF2B5EF4-FFF2-40B4-BE49-F238E27FC236}">
                <a16:creationId xmlns:a16="http://schemas.microsoft.com/office/drawing/2014/main" id="{E4DB2D9C-7CA0-4B36-BCEC-FB12F60FD9F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52642" y="1108075"/>
            <a:ext cx="3764458" cy="3552872"/>
          </a:xfrm>
          <a:prstGeom prst="rect">
            <a:avLst/>
          </a:prstGeom>
        </p:spPr>
      </p:pic>
    </p:spTree>
    <p:extLst>
      <p:ext uri="{BB962C8B-B14F-4D97-AF65-F5344CB8AC3E}">
        <p14:creationId xmlns:p14="http://schemas.microsoft.com/office/powerpoint/2010/main" val="2742625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Words>
  <Application>Microsoft Office PowerPoint</Application>
  <PresentationFormat>Widescreen</PresentationFormat>
  <Paragraphs>52</Paragraphs>
  <Slides>14</Slides>
  <Notes>0</Notes>
  <HiddenSlides>0</HiddenSlides>
  <MMClips>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MENTAL SKILLS ARE A SEPERATOR</vt:lpstr>
      <vt:lpstr>IT ALL STARTS WITH THE COACH</vt:lpstr>
      <vt:lpstr>Investing In Your Career – Prepare To Win</vt:lpstr>
      <vt:lpstr>Eliminate Excuses</vt:lpstr>
      <vt:lpstr>Avoid The Emotional Roller Coaster</vt:lpstr>
      <vt:lpstr>Control What You Can Control</vt:lpstr>
      <vt:lpstr>Slow The Game Down</vt:lpstr>
      <vt:lpstr>Honest Self Evaluation Is Key</vt:lpstr>
      <vt:lpstr>Mental Training Tools</vt:lpstr>
      <vt:lpstr>Vision Tracking Exercises</vt:lpstr>
      <vt:lpstr>Vision Tracking Exercises</vt:lpstr>
      <vt:lpstr>Vision Tracking Exercises</vt:lpstr>
      <vt:lpstr>Vision Tracking Exercises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2022-01-21T04:56:23Z</dcterms:created>
  <dcterms:modified xsi:type="dcterms:W3CDTF">2022-01-28T16:36:28Z</dcterms:modified>
</cp:coreProperties>
</file>